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960" r:id="rId2"/>
    <p:sldId id="3154" r:id="rId3"/>
    <p:sldId id="3159" r:id="rId4"/>
    <p:sldId id="3160" r:id="rId5"/>
    <p:sldId id="3161" r:id="rId6"/>
    <p:sldId id="3157" r:id="rId7"/>
    <p:sldId id="3158"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6" d="100"/>
          <a:sy n="76" d="100"/>
        </p:scale>
        <p:origin x="72" y="2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01/03/2023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61988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07117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ark, night sky&#10;&#10;Description automatically generated">
            <a:extLst>
              <a:ext uri="{FF2B5EF4-FFF2-40B4-BE49-F238E27FC236}">
                <a16:creationId xmlns:a16="http://schemas.microsoft.com/office/drawing/2014/main" id="{70160F2C-B686-4A9B-832C-175219CDC3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pic>
        <p:nvPicPr>
          <p:cNvPr id="6" name="Picture 5">
            <a:extLst>
              <a:ext uri="{FF2B5EF4-FFF2-40B4-BE49-F238E27FC236}">
                <a16:creationId xmlns:a16="http://schemas.microsoft.com/office/drawing/2014/main" id="{F7871A6D-B90D-4E45-8242-C46C1A099005}"/>
              </a:ext>
            </a:extLst>
          </p:cNvPr>
          <p:cNvPicPr>
            <a:picLocks noChangeAspect="1"/>
          </p:cNvPicPr>
          <p:nvPr userDrawn="1"/>
        </p:nvPicPr>
        <p:blipFill>
          <a:blip r:embed="rId3"/>
          <a:stretch>
            <a:fillRect/>
          </a:stretch>
        </p:blipFill>
        <p:spPr>
          <a:xfrm>
            <a:off x="11318710" y="280391"/>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02602" y="702977"/>
            <a:ext cx="1664763" cy="1512215"/>
          </a:xfrm>
          <a:prstGeom prst="rect">
            <a:avLst/>
          </a:prstGeom>
        </p:spPr>
      </p:pic>
      <p:pic>
        <p:nvPicPr>
          <p:cNvPr id="8" name="Picture 7">
            <a:extLst>
              <a:ext uri="{FF2B5EF4-FFF2-40B4-BE49-F238E27FC236}">
                <a16:creationId xmlns:a16="http://schemas.microsoft.com/office/drawing/2014/main" id="{7F5509A6-722E-44B5-A5E7-474A5FE3EACC}"/>
              </a:ext>
            </a:extLst>
          </p:cNvPr>
          <p:cNvPicPr>
            <a:picLocks noChangeAspect="1"/>
          </p:cNvPicPr>
          <p:nvPr/>
        </p:nvPicPr>
        <p:blipFill>
          <a:blip r:embed="rId8"/>
          <a:stretch>
            <a:fillRect/>
          </a:stretch>
        </p:blipFill>
        <p:spPr>
          <a:xfrm>
            <a:off x="121559" y="2458656"/>
            <a:ext cx="589731" cy="520622"/>
          </a:xfrm>
          <a:prstGeom prst="rect">
            <a:avLst/>
          </a:prstGeom>
        </p:spPr>
      </p:pic>
      <p:grpSp>
        <p:nvGrpSpPr>
          <p:cNvPr id="2" name="Group 1">
            <a:extLst>
              <a:ext uri="{FF2B5EF4-FFF2-40B4-BE49-F238E27FC236}">
                <a16:creationId xmlns:a16="http://schemas.microsoft.com/office/drawing/2014/main" id="{28239769-6864-26BE-C4A9-4DD7F52D71DB}"/>
              </a:ext>
            </a:extLst>
          </p:cNvPr>
          <p:cNvGrpSpPr/>
          <p:nvPr/>
        </p:nvGrpSpPr>
        <p:grpSpPr>
          <a:xfrm>
            <a:off x="778864" y="875179"/>
            <a:ext cx="9482495" cy="2158770"/>
            <a:chOff x="1114157" y="1433245"/>
            <a:chExt cx="8737839" cy="1940925"/>
          </a:xfrm>
        </p:grpSpPr>
        <p:sp>
          <p:nvSpPr>
            <p:cNvPr id="4" name="Rectangle: Rounded Corners 3">
              <a:extLst>
                <a:ext uri="{FF2B5EF4-FFF2-40B4-BE49-F238E27FC236}">
                  <a16:creationId xmlns:a16="http://schemas.microsoft.com/office/drawing/2014/main" id="{228EB49D-0553-DE3D-00BE-C145C1ED96C4}"/>
                </a:ext>
              </a:extLst>
            </p:cNvPr>
            <p:cNvSpPr/>
            <p:nvPr/>
          </p:nvSpPr>
          <p:spPr>
            <a:xfrm>
              <a:off x="2243968" y="1926337"/>
              <a:ext cx="7016563" cy="990798"/>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9" name="Graphic 8">
              <a:extLst>
                <a:ext uri="{FF2B5EF4-FFF2-40B4-BE49-F238E27FC236}">
                  <a16:creationId xmlns:a16="http://schemas.microsoft.com/office/drawing/2014/main" id="{4749E678-FB9F-8419-6A0E-34DFDF7A683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14157" y="1433245"/>
              <a:ext cx="2076866" cy="1940925"/>
            </a:xfrm>
            <a:prstGeom prst="rect">
              <a:avLst/>
            </a:prstGeom>
          </p:spPr>
        </p:pic>
        <p:sp>
          <p:nvSpPr>
            <p:cNvPr id="10" name="Rectangle 9">
              <a:extLst>
                <a:ext uri="{FF2B5EF4-FFF2-40B4-BE49-F238E27FC236}">
                  <a16:creationId xmlns:a16="http://schemas.microsoft.com/office/drawing/2014/main" id="{4F3CB9EC-201C-EC92-2D09-E7AC47F2782F}"/>
                </a:ext>
              </a:extLst>
            </p:cNvPr>
            <p:cNvSpPr/>
            <p:nvPr/>
          </p:nvSpPr>
          <p:spPr>
            <a:xfrm>
              <a:off x="1652503" y="1653012"/>
              <a:ext cx="100017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11" name="Rectangle 10">
              <a:extLst>
                <a:ext uri="{FF2B5EF4-FFF2-40B4-BE49-F238E27FC236}">
                  <a16:creationId xmlns:a16="http://schemas.microsoft.com/office/drawing/2014/main" id="{03D46946-960E-C83D-7F05-FC95681A93A7}"/>
                </a:ext>
              </a:extLst>
            </p:cNvPr>
            <p:cNvSpPr/>
            <p:nvPr/>
          </p:nvSpPr>
          <p:spPr>
            <a:xfrm>
              <a:off x="1480875" y="2021418"/>
              <a:ext cx="1314978" cy="9018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dirty="0">
                  <a:latin typeface="UVF Salome" panose="02000503040000020003" pitchFamily="50" charset="0"/>
                  <a:cs typeface="Times New Roman" panose="02020603050405020304" pitchFamily="18" charset="0"/>
                </a:rPr>
                <a:t>12A</a:t>
              </a:r>
              <a:endParaRPr lang="vi-VN" sz="4400" b="1" dirty="0">
                <a:latin typeface="UVF Salome" panose="02000503040000020003" pitchFamily="50" charset="0"/>
                <a:cs typeface="Times New Roman" panose="02020603050405020304" pitchFamily="18" charset="0"/>
              </a:endParaRPr>
            </a:p>
          </p:txBody>
        </p:sp>
        <p:sp>
          <p:nvSpPr>
            <p:cNvPr id="12" name="Rectangle 11">
              <a:extLst>
                <a:ext uri="{FF2B5EF4-FFF2-40B4-BE49-F238E27FC236}">
                  <a16:creationId xmlns:a16="http://schemas.microsoft.com/office/drawing/2014/main" id="{6E6E085C-7344-1432-B927-ABBA8AB85594}"/>
                </a:ext>
              </a:extLst>
            </p:cNvPr>
            <p:cNvSpPr/>
            <p:nvPr/>
          </p:nvSpPr>
          <p:spPr>
            <a:xfrm>
              <a:off x="2601136" y="2040780"/>
              <a:ext cx="7250860" cy="67853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vi-VN" sz="3200" b="1" dirty="0">
                  <a:solidFill>
                    <a:srgbClr val="92D050"/>
                  </a:solidFill>
                  <a:latin typeface="SVN-Androgyne"/>
                  <a:cs typeface="Times New Roman" panose="02020603050405020304" pitchFamily="18" charset="0"/>
                </a:rPr>
                <a:t>THỰC HÀNH ĐA PHƯƠNG TIỆN</a:t>
              </a:r>
            </a:p>
          </p:txBody>
        </p:sp>
      </p:grpSp>
      <p:sp>
        <p:nvSpPr>
          <p:cNvPr id="13" name="Rectangle: Rounded Corners 12">
            <a:extLst>
              <a:ext uri="{FF2B5EF4-FFF2-40B4-BE49-F238E27FC236}">
                <a16:creationId xmlns:a16="http://schemas.microsoft.com/office/drawing/2014/main" id="{EEF5C832-9723-FAB6-A8C1-0A25D316498F}"/>
              </a:ext>
            </a:extLst>
          </p:cNvPr>
          <p:cNvSpPr/>
          <p:nvPr/>
        </p:nvSpPr>
        <p:spPr>
          <a:xfrm>
            <a:off x="4506296" y="3921686"/>
            <a:ext cx="6627044" cy="2484120"/>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tlCol="0" anchor="ctr"/>
          <a:lstStyle/>
          <a:p>
            <a:r>
              <a:rPr lang="vi-VN" sz="2000" dirty="0">
                <a:latin typeface="UTM Avo"/>
              </a:rPr>
              <a:t>Sau bài này em sẽ:</a:t>
            </a:r>
            <a:endParaRPr lang="en-US" sz="2000" dirty="0">
              <a:latin typeface="UTM Avo"/>
            </a:endParaRPr>
          </a:p>
          <a:p>
            <a:pPr marL="285750" indent="-285750">
              <a:buFont typeface="Arial" panose="020B0604020202020204" pitchFamily="34" charset="0"/>
              <a:buChar char="•"/>
            </a:pPr>
            <a:r>
              <a:rPr lang="vi-VN" sz="2000" dirty="0">
                <a:latin typeface="UTM Avo"/>
              </a:rPr>
              <a:t>Nêu được ví dụ minh hoạ việc sử dụng phần mềm máy tính hoặc</a:t>
            </a:r>
            <a:r>
              <a:rPr lang="en-US" sz="2000" dirty="0">
                <a:latin typeface="UTM Avo"/>
              </a:rPr>
              <a:t> </a:t>
            </a:r>
            <a:r>
              <a:rPr lang="vi-VN" sz="2000" dirty="0">
                <a:latin typeface="UTM Avo"/>
              </a:rPr>
              <a:t>video giúp biết thêm những thông tin sinh động về lịch sử, văn hoá.</a:t>
            </a:r>
            <a:endParaRPr lang="en-US" sz="2000" dirty="0">
              <a:latin typeface="UTM Avo"/>
            </a:endParaRPr>
          </a:p>
          <a:p>
            <a:pPr marL="285750" indent="-285750">
              <a:buFont typeface="Arial" panose="020B0604020202020204" pitchFamily="34" charset="0"/>
              <a:buChar char="•"/>
            </a:pPr>
            <a:r>
              <a:rPr lang="vi-VN" sz="2000" dirty="0">
                <a:latin typeface="UTM Avo"/>
              </a:rPr>
              <a:t>Kể lại được điều quan sát và biết thêm qua sử dụng công cụ đa</a:t>
            </a:r>
            <a:r>
              <a:rPr lang="en-US" sz="2000" dirty="0">
                <a:latin typeface="UTM Avo"/>
              </a:rPr>
              <a:t> </a:t>
            </a:r>
            <a:r>
              <a:rPr lang="vi-VN" sz="2000" dirty="0">
                <a:latin typeface="UTM Avo"/>
              </a:rPr>
              <a:t>phương tiện.</a:t>
            </a:r>
            <a:endParaRPr lang="en-US" sz="2000" dirty="0">
              <a:latin typeface="UTM Avo"/>
            </a:endParaRPr>
          </a:p>
        </p:txBody>
      </p:sp>
      <p:grpSp>
        <p:nvGrpSpPr>
          <p:cNvPr id="14" name="Group 13">
            <a:extLst>
              <a:ext uri="{FF2B5EF4-FFF2-40B4-BE49-F238E27FC236}">
                <a16:creationId xmlns:a16="http://schemas.microsoft.com/office/drawing/2014/main" id="{30932BC1-8EE6-F427-FC85-821A43A566A1}"/>
              </a:ext>
            </a:extLst>
          </p:cNvPr>
          <p:cNvGrpSpPr/>
          <p:nvPr/>
        </p:nvGrpSpPr>
        <p:grpSpPr>
          <a:xfrm>
            <a:off x="8180435" y="65560"/>
            <a:ext cx="2952905" cy="675196"/>
            <a:chOff x="9372705" y="277304"/>
            <a:chExt cx="3133991" cy="675196"/>
          </a:xfrm>
        </p:grpSpPr>
        <p:sp>
          <p:nvSpPr>
            <p:cNvPr id="15" name="Rectangle 14">
              <a:extLst>
                <a:ext uri="{FF2B5EF4-FFF2-40B4-BE49-F238E27FC236}">
                  <a16:creationId xmlns:a16="http://schemas.microsoft.com/office/drawing/2014/main" id="{663698DF-27C3-6936-8874-1C367B38C91D}"/>
                </a:ext>
              </a:extLst>
            </p:cNvPr>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id="{2E53BE9D-F3D4-74D1-B164-7B51089F7330}"/>
                </a:ext>
              </a:extLst>
            </p:cNvPr>
            <p:cNvSpPr/>
            <p:nvPr/>
          </p:nvSpPr>
          <p:spPr>
            <a:xfrm>
              <a:off x="9372705" y="277304"/>
              <a:ext cx="3133991" cy="65883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Tree>
    <p:custDataLst>
      <p:tags r:id="rId1"/>
    </p:custDataLst>
    <p:extLst>
      <p:ext uri="{BB962C8B-B14F-4D97-AF65-F5344CB8AC3E}">
        <p14:creationId xmlns:p14="http://schemas.microsoft.com/office/powerpoint/2010/main" val="348878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922B8-69C3-421B-BEE8-E757CBF2AC0C}"/>
              </a:ext>
            </a:extLst>
          </p:cNvPr>
          <p:cNvGrpSpPr/>
          <p:nvPr/>
        </p:nvGrpSpPr>
        <p:grpSpPr>
          <a:xfrm>
            <a:off x="705186" y="3048802"/>
            <a:ext cx="10633934" cy="3192177"/>
            <a:chOff x="1610491" y="2507747"/>
            <a:chExt cx="9993848" cy="3372678"/>
          </a:xfrm>
        </p:grpSpPr>
        <p:sp>
          <p:nvSpPr>
            <p:cNvPr id="2" name="Rectangle 1">
              <a:extLst>
                <a:ext uri="{FF2B5EF4-FFF2-40B4-BE49-F238E27FC236}">
                  <a16:creationId xmlns:a16="http://schemas.microsoft.com/office/drawing/2014/main" id="{42E87FF6-54EA-4F00-8DD2-BA4692889F94}"/>
                </a:ext>
              </a:extLst>
            </p:cNvPr>
            <p:cNvSpPr/>
            <p:nvPr/>
          </p:nvSpPr>
          <p:spPr>
            <a:xfrm>
              <a:off x="1610491" y="2675520"/>
              <a:ext cx="9804400" cy="3204905"/>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3F8D7F21-36B2-42F8-AB22-BDD00B3461F5}"/>
                </a:ext>
              </a:extLst>
            </p:cNvPr>
            <p:cNvSpPr/>
            <p:nvPr/>
          </p:nvSpPr>
          <p:spPr>
            <a:xfrm>
              <a:off x="1799939" y="2507747"/>
              <a:ext cx="9804400" cy="3207389"/>
            </a:xfrm>
            <a:prstGeom prst="rect">
              <a:avLst/>
            </a:prstGeom>
            <a:ln w="5715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13" name="Rectangle 12">
            <a:extLst>
              <a:ext uri="{FF2B5EF4-FFF2-40B4-BE49-F238E27FC236}">
                <a16:creationId xmlns:a16="http://schemas.microsoft.com/office/drawing/2014/main" id="{FBFE8E40-0C04-41D1-A809-0C5B1905F92A}"/>
              </a:ext>
            </a:extLst>
          </p:cNvPr>
          <p:cNvSpPr/>
          <p:nvPr/>
        </p:nvSpPr>
        <p:spPr>
          <a:xfrm>
            <a:off x="906768" y="3207596"/>
            <a:ext cx="10432352" cy="2554545"/>
          </a:xfrm>
          <a:prstGeom prst="rect">
            <a:avLst/>
          </a:prstGeom>
        </p:spPr>
        <p:txBody>
          <a:bodyPr wrap="square">
            <a:spAutoFit/>
          </a:bodyPr>
          <a:lstStyle/>
          <a:p>
            <a:pPr algn="just" defTabSz="342900"/>
            <a:r>
              <a:rPr lang="vi-VN" sz="2000" b="1" dirty="0">
                <a:latin typeface="UTM  avo"/>
              </a:rPr>
              <a:t>An: </a:t>
            </a:r>
            <a:r>
              <a:rPr lang="vi-VN" sz="2000" dirty="0">
                <a:latin typeface="UTM  avo"/>
              </a:rPr>
              <a:t>Minh ơi! Bạn cho tớ mượn cuốn Truyện cổ tích Việt Nam. </a:t>
            </a:r>
            <a:endParaRPr lang="en-US" sz="2000" dirty="0">
              <a:latin typeface="UTM  avo"/>
            </a:endParaRPr>
          </a:p>
          <a:p>
            <a:pPr algn="just" defTabSz="342900"/>
            <a:r>
              <a:rPr lang="vi-VN" sz="2000" b="1" dirty="0">
                <a:latin typeface="UTM  avo"/>
              </a:rPr>
              <a:t>Minh: </a:t>
            </a:r>
            <a:r>
              <a:rPr lang="vi-VN" sz="2000" dirty="0">
                <a:latin typeface="UTM  avo"/>
              </a:rPr>
              <a:t>Tớ có thể giới thiệu với bạn cả một kho khổng lồ những video truyện cổ tích.</a:t>
            </a:r>
            <a:endParaRPr lang="en-US" sz="2000" dirty="0">
              <a:latin typeface="UTM  avo"/>
            </a:endParaRPr>
          </a:p>
          <a:p>
            <a:pPr algn="just" defTabSz="342900"/>
            <a:r>
              <a:rPr lang="vi-VN" sz="2000" b="1" dirty="0">
                <a:latin typeface="UTM  avo"/>
              </a:rPr>
              <a:t>An: </a:t>
            </a:r>
            <a:r>
              <a:rPr lang="vi-VN" sz="2000" dirty="0">
                <a:latin typeface="UTM  avo"/>
              </a:rPr>
              <a:t>Thế thì tốt biết bao vì video không chỉ có chữ mà còn có tiếng và hình ảnh chuyển động nữa.</a:t>
            </a:r>
            <a:endParaRPr lang="en-US" sz="2000" dirty="0">
              <a:latin typeface="UTM  avo"/>
            </a:endParaRPr>
          </a:p>
          <a:p>
            <a:pPr algn="just" defTabSz="342900"/>
            <a:r>
              <a:rPr lang="vi-VN" sz="2000" b="1" dirty="0">
                <a:latin typeface="UTM  avo"/>
              </a:rPr>
              <a:t>Minh: </a:t>
            </a:r>
            <a:r>
              <a:rPr lang="vi-VN" sz="2000" dirty="0">
                <a:latin typeface="UTM  avo"/>
              </a:rPr>
              <a:t>Video hay những quảng cáo, bài trình chiếu,... trên máy tính sử dụng nhiều dạng thông tin như thế được gọi là đa phương tiện.</a:t>
            </a:r>
            <a:endParaRPr lang="en-US" sz="2000" dirty="0">
              <a:latin typeface="UTM  avo"/>
            </a:endParaRPr>
          </a:p>
          <a:p>
            <a:pPr algn="just" defTabSz="342900"/>
            <a:r>
              <a:rPr lang="vi-VN" sz="2000" b="1" dirty="0">
                <a:latin typeface="UTM  avo"/>
              </a:rPr>
              <a:t>An: </a:t>
            </a:r>
            <a:r>
              <a:rPr lang="vi-VN" sz="2000" dirty="0">
                <a:latin typeface="UTM  avo"/>
              </a:rPr>
              <a:t>Xem truyện bằng đa phương tiện thật là sinh động. Nhưng xem như thế nào?</a:t>
            </a:r>
            <a:endParaRPr lang="en-US" sz="2000" dirty="0">
              <a:latin typeface="UTM  avo"/>
            </a:endParaRPr>
          </a:p>
          <a:p>
            <a:pPr algn="just" defTabSz="342900"/>
            <a:r>
              <a:rPr lang="vi-VN" sz="2000" b="1" dirty="0">
                <a:latin typeface="UTM  avo"/>
              </a:rPr>
              <a:t>Minh: </a:t>
            </a:r>
            <a:r>
              <a:rPr lang="vi-VN" sz="2000" dirty="0">
                <a:latin typeface="UTM  avo"/>
              </a:rPr>
              <a:t>Tớ sẽ chỉ cho bạn cách xem video bằng cách sử dụng những ứng dụng trên máy tính. Xem xong, bạn nhớ kể lại cho tớ những điều mà bạn thấy thú vị nhé.</a:t>
            </a:r>
            <a:endParaRPr lang="vi-VN" sz="2000" dirty="0">
              <a:latin typeface="UTM  avo"/>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0C646BB7-CA02-4859-B8DB-F4A9FC6E123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408" b="93380" l="40594" r="63762">
                        <a14:foregroundMark x1="53267" y1="45645" x2="53267" y2="45645"/>
                        <a14:foregroundMark x1="53069" y1="41463" x2="53069" y2="41463"/>
                        <a14:foregroundMark x1="49109" y1="20906" x2="49109" y2="20906"/>
                        <a14:foregroundMark x1="56238" y1="43554" x2="56238" y2="43554"/>
                        <a14:foregroundMark x1="55446" y1="41115" x2="55446" y2="41115"/>
                        <a14:foregroundMark x1="55446" y1="45645" x2="55446" y2="45645"/>
                        <a14:foregroundMark x1="49307" y1="48432" x2="49307" y2="48432"/>
                        <a14:foregroundMark x1="55050" y1="85714" x2="55050" y2="85714"/>
                        <a14:foregroundMark x1="55842" y1="90592" x2="55842" y2="90592"/>
                        <a14:foregroundMark x1="48713" y1="91289" x2="48713" y2="91289"/>
                        <a14:foregroundMark x1="48317" y1="85714" x2="48317" y2="85714"/>
                        <a14:foregroundMark x1="50099" y1="90592" x2="50099" y2="90592"/>
                        <a14:foregroundMark x1="49109" y1="83972" x2="49109" y2="83972"/>
                        <a14:foregroundMark x1="49109" y1="83972" x2="49109" y2="83972"/>
                        <a14:foregroundMark x1="49109" y1="83972" x2="49109" y2="83972"/>
                        <a14:foregroundMark x1="49505" y1="80836" x2="49505" y2="85714"/>
                        <a14:foregroundMark x1="55446" y1="82230" x2="55050" y2="87456"/>
                        <a14:foregroundMark x1="57624" y1="92334" x2="57624" y2="92334"/>
                        <a14:foregroundMark x1="56832" y1="91289" x2="56832" y2="91289"/>
                        <a14:foregroundMark x1="54257" y1="88502" x2="56634" y2="93380"/>
                        <a14:foregroundMark x1="55644" y1="43902" x2="55644" y2="43902"/>
                        <a14:foregroundMark x1="55644" y1="44251" x2="55050" y2="51568"/>
                        <a14:foregroundMark x1="52673" y1="41812" x2="53465" y2="50871"/>
                        <a14:foregroundMark x1="56238" y1="41115" x2="56238" y2="41115"/>
                        <a14:foregroundMark x1="53861" y1="37631" x2="53861" y2="37631"/>
                        <a14:foregroundMark x1="49109" y1="45296" x2="49109" y2="45296"/>
                        <a14:foregroundMark x1="58614" y1="46341" x2="58614" y2="46341"/>
                        <a14:foregroundMark x1="60198" y1="32056" x2="60198" y2="32056"/>
                        <a14:foregroundMark x1="53861" y1="17770" x2="53861" y2="17770"/>
                        <a14:foregroundMark x1="48317" y1="46690" x2="48317" y2="46690"/>
                      </a14:backgroundRemoval>
                    </a14:imgEffect>
                  </a14:imgLayer>
                </a14:imgProps>
              </a:ext>
            </a:extLst>
          </a:blip>
          <a:srcRect l="38473" r="32638"/>
          <a:stretch/>
        </p:blipFill>
        <p:spPr>
          <a:xfrm>
            <a:off x="8559851" y="822660"/>
            <a:ext cx="1428221" cy="2809604"/>
          </a:xfrm>
          <a:prstGeom prst="rect">
            <a:avLst/>
          </a:prstGeom>
        </p:spPr>
      </p:pic>
      <p:pic>
        <p:nvPicPr>
          <p:cNvPr id="15" name="Picture 14">
            <a:extLst>
              <a:ext uri="{FF2B5EF4-FFF2-40B4-BE49-F238E27FC236}">
                <a16:creationId xmlns:a16="http://schemas.microsoft.com/office/drawing/2014/main" id="{F0186975-A39C-4944-BE1D-2B30A0537050}"/>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408" b="90244" l="5149" r="31287">
                        <a14:foregroundMark x1="17624" y1="88850" x2="17624" y2="88850"/>
                        <a14:foregroundMark x1="18020" y1="90244" x2="18020" y2="90244"/>
                        <a14:foregroundMark x1="28119" y1="90592" x2="28119" y2="90592"/>
                        <a14:foregroundMark x1="29901" y1="90592" x2="29901" y2="90592"/>
                        <a14:foregroundMark x1="23960" y1="39024" x2="23960" y2="39024"/>
                        <a14:foregroundMark x1="18812" y1="17073" x2="18812" y2="17073"/>
                        <a14:foregroundMark x1="19208" y1="12195" x2="19208" y2="12195"/>
                        <a14:foregroundMark x1="19208" y1="22648" x2="19208" y2="22648"/>
                        <a14:foregroundMark x1="20198" y1="18118" x2="20792" y2="60279"/>
                        <a14:foregroundMark x1="20792" y1="60279" x2="19010" y2="74564"/>
                        <a14:foregroundMark x1="21386" y1="42857" x2="24356" y2="62718"/>
                        <a14:foregroundMark x1="24356" y1="62718" x2="24356" y2="62718"/>
                        <a14:foregroundMark x1="17228" y1="41812" x2="17228" y2="41812"/>
                        <a14:foregroundMark x1="13663" y1="47735" x2="13663" y2="47735"/>
                        <a14:foregroundMark x1="31287" y1="54704" x2="31287" y2="54704"/>
                        <a14:foregroundMark x1="23762" y1="45296" x2="23762" y2="45296"/>
                        <a14:foregroundMark x1="16634" y1="43902" x2="16634" y2="43902"/>
                        <a14:foregroundMark x1="16634" y1="37282" x2="16634" y2="37282"/>
                        <a14:foregroundMark x1="16634" y1="40767" x2="16634" y2="40767"/>
                        <a14:foregroundMark x1="18020" y1="44948" x2="18020" y2="44948"/>
                        <a14:foregroundMark x1="19406" y1="13937" x2="19406" y2="13937"/>
                      </a14:backgroundRemoval>
                    </a14:imgEffect>
                  </a14:imgLayer>
                </a14:imgProps>
              </a:ext>
            </a:extLst>
          </a:blip>
          <a:srcRect l="1899" r="65119"/>
          <a:stretch/>
        </p:blipFill>
        <p:spPr>
          <a:xfrm flipH="1">
            <a:off x="9945731" y="883974"/>
            <a:ext cx="1594971" cy="2748290"/>
          </a:xfrm>
          <a:prstGeom prst="rect">
            <a:avLst/>
          </a:prstGeom>
        </p:spPr>
      </p:pic>
    </p:spTree>
    <p:extLst>
      <p:ext uri="{BB962C8B-B14F-4D97-AF65-F5344CB8AC3E}">
        <p14:creationId xmlns:p14="http://schemas.microsoft.com/office/powerpoint/2010/main" val="641976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355046" y="335687"/>
            <a:ext cx="11029419" cy="1477328"/>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en-US" sz="2000" dirty="0" smtClean="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Em </a:t>
            </a:r>
            <a:r>
              <a:rPr lang="vi-VN" sz="2000" dirty="0">
                <a:latin typeface="UTM Avo" panose="02040603050506020204" pitchFamily="18" charset="0"/>
                <a:cs typeface="Times New Roman" panose="02020603050405020304" pitchFamily="18" charset="0"/>
              </a:rPr>
              <a:t>nhận được một video do thầy cô giáo cung cấp về ngày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Nguyên đán. Em hãy xem video để biết ý nghĩa của ngày Tết, đặc trưng của</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phong tục đón Tết của ba miền Bắc – Trung – Nam và kể lại những điều mà</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em mới biết qua video đó.</a:t>
            </a: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60832" y="349350"/>
            <a:ext cx="2107161" cy="560413"/>
            <a:chOff x="401" y="1091471"/>
            <a:chExt cx="2107161" cy="560413"/>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401" y="1097886"/>
              <a:ext cx="1934488" cy="553998"/>
            </a:xfrm>
            <a:prstGeom prst="rect">
              <a:avLst/>
            </a:prstGeom>
          </p:spPr>
          <p:txBody>
            <a:bodyPr wrap="square">
              <a:spAutoFit/>
            </a:bodyPr>
            <a:lstStyle/>
            <a:p>
              <a:pPr defTabSz="342900">
                <a:lnSpc>
                  <a:spcPct val="150000"/>
                </a:lnSpc>
              </a:pPr>
              <a:r>
                <a:rPr lang="en-US" sz="2000" dirty="0">
                  <a:solidFill>
                    <a:srgbClr val="F03C69"/>
                  </a:solidFill>
                  <a:latin typeface="Arial Black" panose="020B0A04020102020204" pitchFamily="34" charset="0"/>
                  <a:cs typeface="Times New Roman" panose="02020603050405020304" pitchFamily="18" charset="0"/>
                </a:rPr>
                <a:t> NHIỆM VỤ </a:t>
              </a:r>
              <a:endParaRPr lang="vi-VN" sz="2000" dirty="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dirty="0">
                  <a:solidFill>
                    <a:schemeClr val="bg1"/>
                  </a:solidFill>
                  <a:latin typeface="UTM HelvetIns" panose="02040603050506020204" pitchFamily="18" charset="0"/>
                  <a:cs typeface="Times New Roman" panose="02020603050405020304" pitchFamily="18" charset="0"/>
                </a:rPr>
                <a:t>1</a:t>
              </a:r>
              <a:endParaRPr lang="vi-VN" sz="2000" dirty="0">
                <a:solidFill>
                  <a:schemeClr val="bg1"/>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6F4E281D-CE75-48FA-A99F-DD90B211AB3E}"/>
              </a:ext>
            </a:extLst>
          </p:cNvPr>
          <p:cNvSpPr/>
          <p:nvPr/>
        </p:nvSpPr>
        <p:spPr>
          <a:xfrm>
            <a:off x="355045" y="2369393"/>
            <a:ext cx="11029419" cy="2246769"/>
          </a:xfrm>
          <a:prstGeom prst="rect">
            <a:avLst/>
          </a:prstGeom>
        </p:spPr>
        <p:txBody>
          <a:bodyPr wrap="square">
            <a:spAutoFit/>
          </a:bodyPr>
          <a:lstStyle/>
          <a:p>
            <a:pPr algn="just" defTabSz="342900">
              <a:lnSpc>
                <a:spcPts val="2800"/>
              </a:lnSpc>
            </a:pPr>
            <a:r>
              <a:rPr lang="vi-VN" sz="2000" i="1" dirty="0" smtClean="0">
                <a:solidFill>
                  <a:srgbClr val="FF0000"/>
                </a:solidFill>
                <a:latin typeface="UTM Avo" panose="02040603050506020204" pitchFamily="18" charset="0"/>
                <a:cs typeface="Times New Roman" panose="02020603050405020304" pitchFamily="18" charset="0"/>
              </a:rPr>
              <a:t>Bước </a:t>
            </a:r>
            <a:r>
              <a:rPr lang="vi-VN" sz="2000" i="1" dirty="0">
                <a:solidFill>
                  <a:srgbClr val="FF0000"/>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Trước khi xem video</a:t>
            </a:r>
          </a:p>
          <a:p>
            <a:pPr algn="just" defTabSz="342900">
              <a:lnSpc>
                <a:spcPts val="2800"/>
              </a:lnSpc>
            </a:pPr>
            <a:r>
              <a:rPr lang="vi-VN" sz="2000" dirty="0">
                <a:latin typeface="UTM Avo" panose="02040603050506020204" pitchFamily="18" charset="0"/>
                <a:cs typeface="Times New Roman" panose="02020603050405020304" pitchFamily="18" charset="0"/>
              </a:rPr>
              <a:t>− Kiểm tra để đảm bảo trên máy tính đã có video cần xem về chủ đề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ba miền.</a:t>
            </a:r>
          </a:p>
          <a:p>
            <a:pPr algn="just" defTabSz="342900">
              <a:lnSpc>
                <a:spcPts val="2800"/>
              </a:lnSpc>
            </a:pPr>
            <a:r>
              <a:rPr lang="vi-VN" sz="2000" dirty="0">
                <a:latin typeface="UTM Avo" panose="02040603050506020204" pitchFamily="18" charset="0"/>
                <a:cs typeface="Times New Roman" panose="02020603050405020304" pitchFamily="18" charset="0"/>
              </a:rPr>
              <a:t>− Suy nghĩ về những niềm vui trong ngày Tết nguyên đán và sẵn sàng tìm</a:t>
            </a:r>
            <a:r>
              <a:rPr lang="en-US" sz="2000" dirty="0">
                <a:latin typeface="UTM Avo" panose="02040603050506020204" pitchFamily="18" charset="0"/>
                <a:cs typeface="Times New Roman" panose="02020603050405020304" pitchFamily="18" charset="0"/>
              </a:rPr>
              <a:t> t</a:t>
            </a:r>
            <a:r>
              <a:rPr lang="vi-VN" sz="2000" dirty="0">
                <a:latin typeface="UTM Avo" panose="02040603050506020204" pitchFamily="18" charset="0"/>
                <a:cs typeface="Times New Roman" panose="02020603050405020304" pitchFamily="18" charset="0"/>
              </a:rPr>
              <a:t>hấy những điểm mới lạ với em về phong tục đón Tết như món ăn ngày Tết,mâm ngũ quả, loại hoa ngày Tết, hoạt động và trò chơi trong ngày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lời nói và hành vi trong ngày Tết</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algn="just" defTabSz="342900">
              <a:lnSpc>
                <a:spcPts val="2800"/>
              </a:lnSpc>
            </a:pPr>
            <a:endParaRPr lang="vi-VN" sz="2000" dirty="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D2EDE865-CF50-93A7-5FFC-949ECE04CA6A}"/>
              </a:ext>
            </a:extLst>
          </p:cNvPr>
          <p:cNvPicPr>
            <a:picLocks noChangeAspect="1"/>
          </p:cNvPicPr>
          <p:nvPr/>
        </p:nvPicPr>
        <p:blipFill>
          <a:blip r:embed="rId2"/>
          <a:stretch>
            <a:fillRect/>
          </a:stretch>
        </p:blipFill>
        <p:spPr>
          <a:xfrm>
            <a:off x="6918799" y="3958567"/>
            <a:ext cx="4701654" cy="2588285"/>
          </a:xfrm>
          <a:prstGeom prst="rect">
            <a:avLst/>
          </a:prstGeom>
        </p:spPr>
      </p:pic>
      <p:sp>
        <p:nvSpPr>
          <p:cNvPr id="7" name="Rectangle 6"/>
          <p:cNvSpPr/>
          <p:nvPr/>
        </p:nvSpPr>
        <p:spPr>
          <a:xfrm>
            <a:off x="390224" y="4359680"/>
            <a:ext cx="5597525" cy="1528624"/>
          </a:xfrm>
          <a:prstGeom prst="rect">
            <a:avLst/>
          </a:prstGeom>
        </p:spPr>
        <p:txBody>
          <a:bodyPr wrap="square">
            <a:spAutoFit/>
          </a:bodyPr>
          <a:lstStyle/>
          <a:p>
            <a:pPr algn="just" defTabSz="342900">
              <a:lnSpc>
                <a:spcPts val="2800"/>
              </a:lnSpc>
            </a:pPr>
            <a:r>
              <a:rPr lang="vi-VN" sz="2000" i="1" dirty="0">
                <a:solidFill>
                  <a:srgbClr val="FF0000"/>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Mở video Tết ba miền </a:t>
            </a:r>
          </a:p>
          <a:p>
            <a:pPr algn="just" defTabSz="342900">
              <a:lnSpc>
                <a:spcPts val="2800"/>
              </a:lnSpc>
            </a:pPr>
            <a:r>
              <a:rPr lang="vi-VN" sz="2000" dirty="0">
                <a:latin typeface="UTM Avo" panose="02040603050506020204" pitchFamily="18" charset="0"/>
                <a:cs typeface="Times New Roman" panose="02020603050405020304" pitchFamily="18" charset="0"/>
              </a:rPr>
              <a:t>− Nháy nút phải chuột vào biểu tượng video Tết ba miền trên màn hình nền.</a:t>
            </a:r>
          </a:p>
          <a:p>
            <a:pPr algn="just" defTabSz="342900">
              <a:lnSpc>
                <a:spcPts val="2800"/>
              </a:lnSpc>
            </a:pPr>
            <a:r>
              <a:rPr lang="vi-VN" sz="2000" dirty="0">
                <a:latin typeface="UTM Avo" panose="02040603050506020204" pitchFamily="18" charset="0"/>
                <a:cs typeface="Times New Roman" panose="02020603050405020304" pitchFamily="18" charset="0"/>
              </a:rPr>
              <a:t>− Chọn Open with → Windows Media Player</a:t>
            </a:r>
            <a:r>
              <a:rPr lang="vi-VN" sz="2000" dirty="0" smtClean="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9" name="Rectangle 8"/>
          <p:cNvSpPr/>
          <p:nvPr/>
        </p:nvSpPr>
        <p:spPr>
          <a:xfrm>
            <a:off x="355045" y="1833093"/>
            <a:ext cx="11265408" cy="451406"/>
          </a:xfrm>
          <a:prstGeom prst="rect">
            <a:avLst/>
          </a:prstGeom>
        </p:spPr>
        <p:txBody>
          <a:bodyPr wrap="square">
            <a:spAutoFit/>
          </a:bodyPr>
          <a:lstStyle/>
          <a:p>
            <a:pPr algn="just" defTabSz="342900">
              <a:lnSpc>
                <a:spcPts val="2800"/>
              </a:lnSpc>
            </a:pPr>
            <a:r>
              <a:rPr lang="vi-VN" sz="2000" b="1" dirty="0">
                <a:solidFill>
                  <a:srgbClr val="FF0000"/>
                </a:solidFill>
                <a:latin typeface="UTM Avo" panose="02040603050506020204" pitchFamily="18" charset="0"/>
                <a:cs typeface="Times New Roman" panose="02020603050405020304" pitchFamily="18" charset="0"/>
              </a:rPr>
              <a:t> Hướng dẫn: </a:t>
            </a:r>
            <a:r>
              <a:rPr lang="vi-VN" sz="2000" dirty="0">
                <a:latin typeface="UTM Avo" panose="02040603050506020204" pitchFamily="18" charset="0"/>
                <a:cs typeface="Times New Roman" panose="02020603050405020304" pitchFamily="18" charset="0"/>
              </a:rPr>
              <a:t>(Những hướng dẫn sau đây sử dụng phần mềm Windows </a:t>
            </a:r>
            <a:r>
              <a:rPr lang="vi-VN" sz="2000" dirty="0" smtClean="0">
                <a:latin typeface="UTM Avo" panose="02040603050506020204" pitchFamily="18" charset="0"/>
                <a:cs typeface="Times New Roman" panose="02020603050405020304" pitchFamily="18" charset="0"/>
              </a:rPr>
              <a:t>Media</a:t>
            </a:r>
            <a:r>
              <a:rPr lang="en-US"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Player </a:t>
            </a:r>
            <a:r>
              <a:rPr lang="vi-VN" sz="2000" dirty="0">
                <a:latin typeface="UTM Avo" panose="02040603050506020204" pitchFamily="18" charset="0"/>
                <a:cs typeface="Times New Roman" panose="02020603050405020304" pitchFamily="18" charset="0"/>
              </a:rPr>
              <a:t>để minh hoạ).</a:t>
            </a:r>
            <a:endParaRPr lang="en-US"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061138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596920" y="339454"/>
            <a:ext cx="10806288" cy="810478"/>
          </a:xfrm>
          <a:prstGeom prst="rect">
            <a:avLst/>
          </a:prstGeom>
        </p:spPr>
        <p:txBody>
          <a:bodyPr wrap="square">
            <a:spAutoFit/>
          </a:bodyPr>
          <a:lstStyle/>
          <a:p>
            <a:pPr algn="just" defTabSz="342900">
              <a:lnSpc>
                <a:spcPts val="2800"/>
              </a:lnSpc>
            </a:pPr>
            <a:r>
              <a:rPr lang="vi-VN" sz="2000" i="1" dirty="0">
                <a:solidFill>
                  <a:srgbClr val="FF0000"/>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Xem video trên Windows Media Player</a:t>
            </a:r>
          </a:p>
          <a:p>
            <a:pPr algn="just" defTabSz="342900">
              <a:lnSpc>
                <a:spcPts val="2800"/>
              </a:lnSpc>
            </a:pPr>
            <a:r>
              <a:rPr lang="vi-VN" sz="2000" dirty="0">
                <a:latin typeface="UTM Avo" panose="02040603050506020204" pitchFamily="18" charset="0"/>
                <a:cs typeface="Times New Roman" panose="02020603050405020304" pitchFamily="18" charset="0"/>
              </a:rPr>
              <a:t>− Sử dụng một số nút điều khiển trên phần mềm Windows Media Player để</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xem video</a:t>
            </a:r>
            <a:r>
              <a:rPr lang="vi-VN" sz="2000" dirty="0" smtClean="0">
                <a:latin typeface="UTM Avo" panose="020406030505060202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6C4044C3-66BF-3CA2-0466-69A1D43EED41}"/>
              </a:ext>
            </a:extLst>
          </p:cNvPr>
          <p:cNvPicPr>
            <a:picLocks noChangeAspect="1"/>
          </p:cNvPicPr>
          <p:nvPr/>
        </p:nvPicPr>
        <p:blipFill>
          <a:blip r:embed="rId2"/>
          <a:stretch>
            <a:fillRect/>
          </a:stretch>
        </p:blipFill>
        <p:spPr>
          <a:xfrm>
            <a:off x="3288381" y="1367655"/>
            <a:ext cx="4563267" cy="2463558"/>
          </a:xfrm>
          <a:prstGeom prst="rect">
            <a:avLst/>
          </a:prstGeom>
        </p:spPr>
      </p:pic>
      <p:sp>
        <p:nvSpPr>
          <p:cNvPr id="3" name="Rectangle 2"/>
          <p:cNvSpPr/>
          <p:nvPr/>
        </p:nvSpPr>
        <p:spPr>
          <a:xfrm>
            <a:off x="596920" y="3967430"/>
            <a:ext cx="11064037" cy="2964914"/>
          </a:xfrm>
          <a:prstGeom prst="rect">
            <a:avLst/>
          </a:prstGeom>
        </p:spPr>
        <p:txBody>
          <a:bodyPr wrap="square">
            <a:spAutoFit/>
          </a:bodyPr>
          <a:lstStyle/>
          <a:p>
            <a:pPr algn="just" defTabSz="342900">
              <a:lnSpc>
                <a:spcPts val="2800"/>
              </a:lnSpc>
            </a:pPr>
            <a:r>
              <a:rPr lang="vi-VN" sz="2000" dirty="0">
                <a:latin typeface="UTM Avo" panose="02040603050506020204" pitchFamily="18" charset="0"/>
                <a:cs typeface="Times New Roman" panose="02020603050405020304" pitchFamily="18" charset="0"/>
              </a:rPr>
              <a:t>− Xem video. Lưu ý những chi tiết, những phong tục mới lạ, gây ấn tượng để kể lại cho mọi người nghe.</a:t>
            </a:r>
          </a:p>
          <a:p>
            <a:pPr algn="just" defTabSz="342900">
              <a:lnSpc>
                <a:spcPts val="2800"/>
              </a:lnSpc>
            </a:pPr>
            <a:r>
              <a:rPr lang="vi-VN" sz="2000" dirty="0">
                <a:latin typeface="UTM Avo" panose="02040603050506020204" pitchFamily="18" charset="0"/>
                <a:cs typeface="Times New Roman" panose="02020603050405020304" pitchFamily="18" charset="0"/>
              </a:rPr>
              <a:t>Bước 4: Kể lại chi tiết ấn tượng về phong tục đón Tết</a:t>
            </a:r>
          </a:p>
          <a:p>
            <a:pPr algn="just" defTabSz="342900">
              <a:lnSpc>
                <a:spcPts val="2800"/>
              </a:lnSpc>
            </a:pPr>
            <a:r>
              <a:rPr lang="vi-VN" sz="2000" dirty="0">
                <a:latin typeface="UTM Avo" panose="02040603050506020204" pitchFamily="18" charset="0"/>
                <a:cs typeface="Times New Roman" panose="02020603050405020304" pitchFamily="18" charset="0"/>
              </a:rPr>
              <a:t>− Kể lại những điểm khác nhau về phong tục đón Tết giữa nơi em đang sống và ở những nơi mà em xem được trong video.</a:t>
            </a:r>
          </a:p>
          <a:p>
            <a:pPr algn="just" defTabSz="342900">
              <a:lnSpc>
                <a:spcPts val="2800"/>
              </a:lnSpc>
            </a:pPr>
            <a:r>
              <a:rPr lang="vi-VN" sz="2000" dirty="0">
                <a:latin typeface="UTM Avo" panose="02040603050506020204" pitchFamily="18" charset="0"/>
                <a:cs typeface="Times New Roman" panose="02020603050405020304" pitchFamily="18" charset="0"/>
              </a:rPr>
              <a:t>− Nhấn mạnh hơn đến những chi tiết mà em thấy mới mẻ và thú vị qua đoạn video được xem, như món ăn, loại hoa quả, trò chơi, bài hát, thói quen,... </a:t>
            </a:r>
          </a:p>
          <a:p>
            <a:pPr algn="just" defTabSz="342900">
              <a:lnSpc>
                <a:spcPts val="2800"/>
              </a:lnSpc>
            </a:pPr>
            <a:endParaRPr lang="vi-VN" sz="24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370080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470FED-6D37-4300-BD58-1497D23A9FF1}"/>
              </a:ext>
            </a:extLst>
          </p:cNvPr>
          <p:cNvSpPr/>
          <p:nvPr/>
        </p:nvSpPr>
        <p:spPr>
          <a:xfrm>
            <a:off x="355046" y="1765502"/>
            <a:ext cx="9401903" cy="4760278"/>
          </a:xfrm>
          <a:prstGeom prst="rect">
            <a:avLst/>
          </a:prstGeom>
        </p:spPr>
        <p:txBody>
          <a:bodyPr wrap="square">
            <a:spAutoFit/>
          </a:bodyPr>
          <a:lstStyle/>
          <a:p>
            <a:pPr algn="just" defTabSz="342900">
              <a:lnSpc>
                <a:spcPts val="2600"/>
              </a:lnSpc>
            </a:pPr>
            <a:r>
              <a:rPr lang="vi-VN" sz="2400" b="1" dirty="0">
                <a:solidFill>
                  <a:schemeClr val="accent6">
                    <a:lumMod val="75000"/>
                  </a:schemeClr>
                </a:solidFill>
                <a:latin typeface="UTM Avo" panose="02040603050506020204" pitchFamily="18" charset="0"/>
                <a:cs typeface="Times New Roman" panose="02020603050405020304" pitchFamily="18" charset="0"/>
              </a:rPr>
              <a:t>Hướng dẫn:</a:t>
            </a:r>
          </a:p>
          <a:p>
            <a:pPr algn="just" defTabSz="342900">
              <a:lnSpc>
                <a:spcPts val="2600"/>
              </a:lnSpc>
            </a:pPr>
            <a:r>
              <a:rPr lang="vi-VN" sz="2000" i="1" dirty="0">
                <a:solidFill>
                  <a:schemeClr val="accent6">
                    <a:lumMod val="75000"/>
                  </a:schemeClr>
                </a:solidFill>
                <a:latin typeface="UTM Avo" panose="02040603050506020204" pitchFamily="18" charset="0"/>
                <a:cs typeface="Times New Roman" panose="02020603050405020304" pitchFamily="18" charset="0"/>
              </a:rPr>
              <a:t>Bước 1: </a:t>
            </a:r>
            <a:r>
              <a:rPr lang="vi-VN" sz="2000" dirty="0">
                <a:latin typeface="UTM Avo" panose="02040603050506020204" pitchFamily="18" charset="0"/>
                <a:cs typeface="Times New Roman" panose="02020603050405020304" pitchFamily="18" charset="0"/>
              </a:rPr>
              <a:t>Trước khi xem video</a:t>
            </a:r>
          </a:p>
          <a:p>
            <a:pPr algn="just" defTabSz="342900">
              <a:lnSpc>
                <a:spcPts val="2600"/>
              </a:lnSpc>
            </a:pPr>
            <a:r>
              <a:rPr lang="vi-VN" sz="2000" dirty="0">
                <a:latin typeface="UTM Avo" panose="02040603050506020204" pitchFamily="18" charset="0"/>
                <a:cs typeface="Times New Roman" panose="02020603050405020304" pitchFamily="18" charset="0"/>
              </a:rPr>
              <a:t>− Kiểm tra để đảm bảo trên máy tính đã có video</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cần xem về một truyền thuyết của thời kì các vua</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Hùng. Chẳng hạn, video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r>
              <a:rPr lang="vi-VN" sz="2000" dirty="0">
                <a:latin typeface="UTM Avo" panose="02040603050506020204" pitchFamily="18" charset="0"/>
                <a:cs typeface="Times New Roman" panose="02020603050405020304" pitchFamily="18" charset="0"/>
              </a:rPr>
              <a:t>.</a:t>
            </a:r>
          </a:p>
          <a:p>
            <a:pPr algn="just" defTabSz="342900">
              <a:lnSpc>
                <a:spcPts val="2600"/>
              </a:lnSpc>
            </a:pPr>
            <a:r>
              <a:rPr lang="vi-VN" sz="2000" i="1" dirty="0">
                <a:solidFill>
                  <a:schemeClr val="accent6">
                    <a:lumMod val="75000"/>
                  </a:schemeClr>
                </a:solidFill>
                <a:latin typeface="UTM Avo" panose="02040603050506020204" pitchFamily="18" charset="0"/>
                <a:cs typeface="Times New Roman" panose="02020603050405020304" pitchFamily="18" charset="0"/>
              </a:rPr>
              <a:t>Bước 2:</a:t>
            </a:r>
            <a:r>
              <a:rPr lang="vi-VN" sz="2000" dirty="0">
                <a:latin typeface="UTM Avo" panose="02040603050506020204" pitchFamily="18" charset="0"/>
                <a:cs typeface="Times New Roman" panose="02020603050405020304" pitchFamily="18" charset="0"/>
              </a:rPr>
              <a:t> Mở video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Tương tự như video </a:t>
            </a:r>
            <a:r>
              <a:rPr lang="vi-VN" sz="2000" dirty="0">
                <a:solidFill>
                  <a:schemeClr val="accent6">
                    <a:lumMod val="75000"/>
                  </a:schemeClr>
                </a:solidFill>
                <a:latin typeface="UTM Avo" panose="02040603050506020204" pitchFamily="18" charset="0"/>
                <a:cs typeface="Times New Roman" panose="02020603050405020304" pitchFamily="18" charset="0"/>
              </a:rPr>
              <a:t>Tết ba miền</a:t>
            </a:r>
            <a:r>
              <a:rPr lang="vi-VN" sz="2000" dirty="0">
                <a:latin typeface="UTM Avo" panose="02040603050506020204" pitchFamily="18" charset="0"/>
                <a:cs typeface="Times New Roman" panose="02020603050405020304" pitchFamily="18" charset="0"/>
              </a:rPr>
              <a:t>, chọn </a:t>
            </a:r>
            <a:r>
              <a:rPr lang="vi-VN" sz="2000" b="1" dirty="0">
                <a:latin typeface="UTM Avo" panose="02040603050506020204" pitchFamily="18" charset="0"/>
                <a:cs typeface="Times New Roman" panose="02020603050405020304" pitchFamily="18" charset="0"/>
              </a:rPr>
              <a:t>Open with </a:t>
            </a:r>
            <a:r>
              <a:rPr lang="vi-VN" sz="2000" dirty="0">
                <a:latin typeface="UTM Avo" panose="02040603050506020204" pitchFamily="18" charset="0"/>
                <a:cs typeface="Times New Roman" panose="02020603050405020304" pitchFamily="18" charset="0"/>
              </a:rPr>
              <a:t>→</a:t>
            </a:r>
            <a:r>
              <a:rPr lang="en-US" sz="2000" dirty="0">
                <a:latin typeface="UTM Avo" panose="02040603050506020204" pitchFamily="18" charset="0"/>
                <a:cs typeface="Times New Roman" panose="02020603050405020304" pitchFamily="18" charset="0"/>
              </a:rPr>
              <a:t> </a:t>
            </a:r>
            <a:r>
              <a:rPr lang="vi-VN" sz="2000" b="1" dirty="0">
                <a:latin typeface="UTM Avo" panose="02040603050506020204" pitchFamily="18" charset="0"/>
                <a:cs typeface="Times New Roman" panose="02020603050405020304" pitchFamily="18" charset="0"/>
              </a:rPr>
              <a:t>Windows Media Player.</a:t>
            </a:r>
          </a:p>
          <a:p>
            <a:pPr algn="just" defTabSz="342900">
              <a:lnSpc>
                <a:spcPts val="2600"/>
              </a:lnSpc>
            </a:pPr>
            <a:r>
              <a:rPr lang="vi-VN" sz="2000" i="1" dirty="0">
                <a:solidFill>
                  <a:schemeClr val="accent6">
                    <a:lumMod val="75000"/>
                  </a:schemeClr>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Xem video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p>
          <a:p>
            <a:pPr algn="just" defTabSz="342900">
              <a:lnSpc>
                <a:spcPts val="2600"/>
              </a:lnSpc>
            </a:pPr>
            <a:r>
              <a:rPr lang="vi-VN" sz="2000" dirty="0">
                <a:latin typeface="UTM Avo" panose="02040603050506020204" pitchFamily="18" charset="0"/>
                <a:cs typeface="Times New Roman" panose="02020603050405020304" pitchFamily="18" charset="0"/>
              </a:rPr>
              <a:t>− Xem video. Lưu ý nội dung và ý nghĩa của câu chuyện hoặc những chi tiết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mới mẻ, gây ấn tượng để kể lại cho mọi người nghe.</a:t>
            </a:r>
          </a:p>
          <a:p>
            <a:pPr algn="just" defTabSz="342900">
              <a:lnSpc>
                <a:spcPts val="2600"/>
              </a:lnSpc>
            </a:pPr>
            <a:r>
              <a:rPr lang="vi-VN" sz="2000" dirty="0">
                <a:latin typeface="UTM Avo" panose="02040603050506020204" pitchFamily="18" charset="0"/>
                <a:cs typeface="Times New Roman" panose="02020603050405020304" pitchFamily="18" charset="0"/>
              </a:rPr>
              <a:t>− Em có thể sử dụng các nút điều khiển để xem lại từng đoạn video.</a:t>
            </a:r>
          </a:p>
          <a:p>
            <a:pPr algn="just" defTabSz="342900">
              <a:lnSpc>
                <a:spcPts val="2600"/>
              </a:lnSpc>
            </a:pPr>
            <a:r>
              <a:rPr lang="vi-VN" sz="2000" dirty="0">
                <a:latin typeface="UTM Avo" panose="02040603050506020204" pitchFamily="18" charset="0"/>
                <a:cs typeface="Times New Roman" panose="02020603050405020304" pitchFamily="18" charset="0"/>
              </a:rPr>
              <a:t>Bước 4: Kể lại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endParaRPr lang="en-US" sz="2000" dirty="0">
              <a:solidFill>
                <a:schemeClr val="accent6">
                  <a:lumMod val="75000"/>
                </a:schemeClr>
              </a:solidFill>
              <a:latin typeface="UTM Avo" panose="02040603050506020204" pitchFamily="18" charset="0"/>
              <a:cs typeface="Times New Roman" panose="02020603050405020304" pitchFamily="18" charset="0"/>
            </a:endParaRPr>
          </a:p>
          <a:p>
            <a:pPr algn="just" defTabSz="342900">
              <a:lnSpc>
                <a:spcPts val="2600"/>
              </a:lnSpc>
            </a:pPr>
            <a:r>
              <a:rPr lang="vi-VN" sz="2000" dirty="0">
                <a:latin typeface="UTM Avo" panose="02040603050506020204" pitchFamily="18" charset="0"/>
                <a:cs typeface="Times New Roman" panose="02020603050405020304" pitchFamily="18" charset="0"/>
              </a:rPr>
              <a:t>Kể lại nội dung câu chuyện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 </a:t>
            </a:r>
            <a:r>
              <a:rPr lang="vi-VN" sz="2000" dirty="0">
                <a:latin typeface="UTM Avo" panose="02040603050506020204" pitchFamily="18" charset="0"/>
                <a:cs typeface="Times New Roman" panose="02020603050405020304" pitchFamily="18" charset="0"/>
              </a:rPr>
              <a:t>hoặc những điều thú vị, mới</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mẻ mà em thấy trong video được xem như hình ảnh, việc làm của các nhân</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vật, kết quả của sự chăm chỉ lao động,...</a:t>
            </a:r>
            <a:endParaRPr lang="en-US" sz="2000" dirty="0">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AB606D7-963F-4CAD-2313-A6716AB90D97}"/>
              </a:ext>
            </a:extLst>
          </p:cNvPr>
          <p:cNvSpPr/>
          <p:nvPr/>
        </p:nvSpPr>
        <p:spPr>
          <a:xfrm>
            <a:off x="355046" y="416583"/>
            <a:ext cx="11029419" cy="1140377"/>
          </a:xfrm>
          <a:prstGeom prst="rect">
            <a:avLst/>
          </a:prstGeom>
        </p:spPr>
        <p:txBody>
          <a:bodyPr wrap="square">
            <a:spAutoFit/>
          </a:bodyPr>
          <a:lstStyle/>
          <a:p>
            <a:pPr algn="just" defTabSz="342900">
              <a:lnSpc>
                <a:spcPts val="2800"/>
              </a:lnSpc>
            </a:pPr>
            <a:r>
              <a:rPr lang="en-US"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  Em </a:t>
            </a:r>
            <a:r>
              <a:rPr lang="vi-VN" sz="2000" dirty="0">
                <a:latin typeface="UTM Avo" panose="02040603050506020204" pitchFamily="18" charset="0"/>
                <a:cs typeface="Times New Roman" panose="02020603050405020304" pitchFamily="18" charset="0"/>
              </a:rPr>
              <a:t>nhận được một video do thầy cô giáo cung cấp về ngày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Nguyên đán. Em hãy xem video để biết ý nghĩa của ngày Tết, đặc trưng của</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phong tục đón Tết của ba miền Bắc – Trung – Nam và kể lại những điều mà</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em mới biết qua video đó.</a:t>
            </a:r>
          </a:p>
        </p:txBody>
      </p:sp>
      <p:grpSp>
        <p:nvGrpSpPr>
          <p:cNvPr id="4" name="Group 3">
            <a:extLst>
              <a:ext uri="{FF2B5EF4-FFF2-40B4-BE49-F238E27FC236}">
                <a16:creationId xmlns:a16="http://schemas.microsoft.com/office/drawing/2014/main" id="{2CA66224-D7B3-3E8D-6F2F-0160CC351081}"/>
              </a:ext>
            </a:extLst>
          </p:cNvPr>
          <p:cNvGrpSpPr/>
          <p:nvPr/>
        </p:nvGrpSpPr>
        <p:grpSpPr>
          <a:xfrm>
            <a:off x="355046" y="328620"/>
            <a:ext cx="1978790" cy="539762"/>
            <a:chOff x="223373" y="1091471"/>
            <a:chExt cx="1978790" cy="539762"/>
          </a:xfrm>
        </p:grpSpPr>
        <p:sp>
          <p:nvSpPr>
            <p:cNvPr id="12" name="Rectangle 11">
              <a:extLst>
                <a:ext uri="{FF2B5EF4-FFF2-40B4-BE49-F238E27FC236}">
                  <a16:creationId xmlns:a16="http://schemas.microsoft.com/office/drawing/2014/main" id="{89AD9FFE-FE94-36F2-BE2B-4F3F438E45C1}"/>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E499AC92-1D66-21BD-42BF-CD2F92A3467E}"/>
                </a:ext>
              </a:extLst>
            </p:cNvPr>
            <p:cNvSpPr/>
            <p:nvPr/>
          </p:nvSpPr>
          <p:spPr>
            <a:xfrm>
              <a:off x="223373" y="1123402"/>
              <a:ext cx="1978790" cy="507831"/>
            </a:xfrm>
            <a:prstGeom prst="rect">
              <a:avLst/>
            </a:prstGeom>
          </p:spPr>
          <p:txBody>
            <a:bodyPr wrap="square">
              <a:spAutoFit/>
            </a:bodyPr>
            <a:lstStyle/>
            <a:p>
              <a:pPr defTabSz="342900">
                <a:lnSpc>
                  <a:spcPct val="150000"/>
                </a:lnSpc>
              </a:pPr>
              <a:r>
                <a:rPr lang="en-US" dirty="0">
                  <a:solidFill>
                    <a:srgbClr val="F03C69"/>
                  </a:solidFill>
                  <a:latin typeface="Arial Black" panose="020B0A04020102020204" pitchFamily="34" charset="0"/>
                  <a:cs typeface="Times New Roman" panose="02020603050405020304" pitchFamily="18" charset="0"/>
                </a:rPr>
                <a:t> NHIỆM VỤ </a:t>
              </a:r>
              <a:endParaRPr lang="vi-VN" dirty="0">
                <a:solidFill>
                  <a:srgbClr val="F03C69"/>
                </a:solidFill>
                <a:latin typeface="SVN-SAF"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256F691D-F7CD-F6DB-B73D-48425D33718F}"/>
                </a:ext>
              </a:extLst>
            </p:cNvPr>
            <p:cNvSpPr/>
            <p:nvPr/>
          </p:nvSpPr>
          <p:spPr>
            <a:xfrm>
              <a:off x="1754154" y="1091471"/>
              <a:ext cx="353408" cy="506292"/>
            </a:xfrm>
            <a:prstGeom prst="rect">
              <a:avLst/>
            </a:prstGeom>
          </p:spPr>
          <p:txBody>
            <a:bodyPr wrap="square">
              <a:spAutoFit/>
            </a:bodyPr>
            <a:lstStyle/>
            <a:p>
              <a:pPr algn="ctr" defTabSz="342900">
                <a:lnSpc>
                  <a:spcPct val="150000"/>
                </a:lnSpc>
              </a:pPr>
              <a:r>
                <a:rPr lang="en-US" sz="2000" dirty="0">
                  <a:solidFill>
                    <a:schemeClr val="bg1"/>
                  </a:solidFill>
                  <a:latin typeface="UTM HelvetIns" panose="02040603050506020204" pitchFamily="18" charset="0"/>
                  <a:cs typeface="Times New Roman" panose="02020603050405020304" pitchFamily="18" charset="0"/>
                </a:rPr>
                <a:t>2</a:t>
              </a:r>
              <a:endParaRPr lang="vi-VN" sz="2000" dirty="0">
                <a:solidFill>
                  <a:schemeClr val="bg1"/>
                </a:solidFill>
                <a:latin typeface="SVN-SAF" panose="02040603050506020204" pitchFamily="18" charset="0"/>
                <a:cs typeface="Times New Roman" panose="02020603050405020304" pitchFamily="18" charset="0"/>
              </a:endParaRPr>
            </a:p>
          </p:txBody>
        </p:sp>
      </p:grpSp>
      <p:pic>
        <p:nvPicPr>
          <p:cNvPr id="2" name="Picture 1"/>
          <p:cNvPicPr>
            <a:picLocks noChangeAspect="1"/>
          </p:cNvPicPr>
          <p:nvPr/>
        </p:nvPicPr>
        <p:blipFill>
          <a:blip r:embed="rId2"/>
          <a:stretch>
            <a:fillRect/>
          </a:stretch>
        </p:blipFill>
        <p:spPr>
          <a:xfrm>
            <a:off x="9575166" y="2569182"/>
            <a:ext cx="2396239" cy="2635863"/>
          </a:xfrm>
          <a:prstGeom prst="rect">
            <a:avLst/>
          </a:prstGeom>
        </p:spPr>
      </p:pic>
    </p:spTree>
    <p:extLst>
      <p:ext uri="{BB962C8B-B14F-4D97-AF65-F5344CB8AC3E}">
        <p14:creationId xmlns:p14="http://schemas.microsoft.com/office/powerpoint/2010/main" val="2979189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1429622"/>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Em hãy nêu tên một video cho em biết về truyền thống chống giặc ngoại</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xâm của dân tộc ta. Hãy kể lại nội dung hoặc những điều mới mẻ em biết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được qua video đó.</a:t>
            </a:r>
          </a:p>
          <a:p>
            <a:pPr algn="just" defTabSz="342900">
              <a:lnSpc>
                <a:spcPct val="150000"/>
              </a:lnSpc>
            </a:pPr>
            <a:r>
              <a:rPr lang="vi-VN" sz="2000" b="1" dirty="0">
                <a:latin typeface="UTM Avo" panose="02040603050506020204" pitchFamily="18" charset="0"/>
                <a:cs typeface="Times New Roman" panose="02020603050405020304" pitchFamily="18" charset="0"/>
              </a:rPr>
              <a:t>2</a:t>
            </a:r>
            <a:r>
              <a:rPr lang="vi-VN" sz="2000" dirty="0">
                <a:latin typeface="UTM Avo" panose="02040603050506020204" pitchFamily="18" charset="0"/>
                <a:cs typeface="Times New Roman" panose="02020603050405020304" pitchFamily="18" charset="0"/>
              </a:rPr>
              <a:t>. Em đã sử dụng ứng dụng nào trên máy tính hoặc trên điện thoại thông</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minh để theo dõi các video?</a:t>
            </a:r>
          </a:p>
        </p:txBody>
      </p:sp>
    </p:spTree>
    <p:custDataLst>
      <p:tags r:id="rId1"/>
    </p:custDataLst>
    <p:extLst>
      <p:ext uri="{BB962C8B-B14F-4D97-AF65-F5344CB8AC3E}">
        <p14:creationId xmlns:p14="http://schemas.microsoft.com/office/powerpoint/2010/main" val="1604194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882175" y="1924667"/>
            <a:ext cx="10427649"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hãy kể tên một sản phẩm đa phương tiện, giới thiệu về sự kiện lịch sử</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hoặc đặc điểm văn hoá của quê hương em.</a:t>
            </a:r>
          </a:p>
        </p:txBody>
      </p:sp>
    </p:spTree>
    <p:extLst>
      <p:ext uri="{BB962C8B-B14F-4D97-AF65-F5344CB8AC3E}">
        <p14:creationId xmlns:p14="http://schemas.microsoft.com/office/powerpoint/2010/main" val="1281225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455FD439-5FAE-466A-BBF5-241AE611D12C}"/>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5648</TotalTime>
  <Words>917</Words>
  <Application>Microsoft Office PowerPoint</Application>
  <PresentationFormat>Widescreen</PresentationFormat>
  <Paragraphs>61</Paragraphs>
  <Slides>8</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8</vt:i4>
      </vt:variant>
    </vt:vector>
  </HeadingPairs>
  <TitlesOfParts>
    <vt:vector size="24" baseType="lpstr">
      <vt:lpstr>微软雅黑</vt:lpstr>
      <vt:lpstr>Arial</vt:lpstr>
      <vt:lpstr>Arial Black</vt:lpstr>
      <vt:lpstr>Calibri</vt:lpstr>
      <vt:lpstr>等线</vt:lpstr>
      <vt:lpstr>iCiel Cadena</vt:lpstr>
      <vt:lpstr>Segoe Print</vt:lpstr>
      <vt:lpstr>SVN-Androgyne</vt:lpstr>
      <vt:lpstr>SVN-SAF</vt:lpstr>
      <vt:lpstr>Times New Roman</vt:lpstr>
      <vt:lpstr>UTM  avo</vt:lpstr>
      <vt:lpstr>UTM Avo</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Powerpoint Tin học 4 Kết nối tri thức (Cả năm) - HoaTieu.vn</dc:title>
  <dc:subject>Giáo án Powerpoint Tin học 4 Kết nối tri thức (Cả năm) - HoaTieu.vn</dc:subject>
  <dc:creator>HoaTieu.vn</dc:creator>
  <cp:lastModifiedBy>LENOVO</cp:lastModifiedBy>
  <cp:revision>186</cp:revision>
  <dcterms:created xsi:type="dcterms:W3CDTF">2021-11-14T08:33:55Z</dcterms:created>
  <dcterms:modified xsi:type="dcterms:W3CDTF">2023-02-28T17:31:19Z</dcterms:modified>
  <cp:category>Giáo án Powerpoint Tin học 4 Kết nối tri thức (Cả năm) - HoaTieu.vn</cp:category>
</cp:coreProperties>
</file>